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0" r:id="rId2"/>
    <p:sldId id="262" r:id="rId3"/>
    <p:sldId id="263" r:id="rId4"/>
    <p:sldId id="264" r:id="rId5"/>
    <p:sldId id="265" r:id="rId6"/>
    <p:sldId id="268" r:id="rId7"/>
    <p:sldId id="266" r:id="rId8"/>
    <p:sldId id="267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1F983"/>
    <a:srgbClr val="A5EF9B"/>
    <a:srgbClr val="ECFAA8"/>
    <a:srgbClr val="8BEA7E"/>
    <a:srgbClr val="D1FCA6"/>
    <a:srgbClr val="EAF648"/>
    <a:srgbClr val="F1F987"/>
    <a:srgbClr val="F7FCDC"/>
    <a:srgbClr val="DFF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502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C535-2406-461E-9BA3-33D4760E5D6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6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6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1AC18-A9AC-488D-B699-2F97BA6F1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5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6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6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2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6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3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2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9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6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4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4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300992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социального обслуживания населения Ростовской области «Социально-реабилитационный центр для несовершеннолетних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Волгодонска»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67544" y="3356992"/>
            <a:ext cx="3394720" cy="1905075"/>
          </a:xfrm>
        </p:spPr>
        <p:txBody>
          <a:bodyPr/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ПРИМИРИТЕЛЬНОЙ МЕДИАЦИИ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СО-ДЕЙСТВИЕ»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9" name="Picture 5" descr="S:\OBMEN\ДРПФ\Логотип Фонд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0" y="5959621"/>
            <a:ext cx="751198" cy="7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2843808" y="6061723"/>
            <a:ext cx="1979612" cy="628650"/>
            <a:chOff x="7092950" y="4443413"/>
            <a:chExt cx="1979613" cy="628650"/>
          </a:xfrm>
        </p:grpSpPr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7092950" y="4443413"/>
              <a:ext cx="1979613" cy="6286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altLang="ru-RU" sz="2200" b="1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pic>
          <p:nvPicPr>
            <p:cNvPr id="7" name="Picture 207" descr="C:\Users\pk-7590\Downloads\mintrud-1.jpg"/>
            <p:cNvPicPr>
              <a:picLocks noChangeAspect="1" noChangeArrowheads="1"/>
            </p:cNvPicPr>
            <p:nvPr/>
          </p:nvPicPr>
          <p:blipFill>
            <a:blip r:embed="rId3"/>
            <a:srcRect t="2232"/>
            <a:stretch>
              <a:fillRect/>
            </a:stretch>
          </p:blipFill>
          <p:spPr bwMode="auto">
            <a:xfrm>
              <a:off x="8459788" y="4527550"/>
              <a:ext cx="5048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6" descr="C:\Users\pk-7590\Downloads\0hQzO34W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29463" y="4587875"/>
              <a:ext cx="12588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4" descr="https://upload.wikimedia.org/wikipedia/commons/thumb/1/10/Coat_of_arms_of_Kemerovo_Oblast.svg/1200px-Coat_of_arms_of_Kemerovo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76952"/>
            <a:ext cx="640966" cy="6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63" y="548680"/>
            <a:ext cx="3996692" cy="510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39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5401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48" y="36069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форум «Вместе – ради детей! Доступная и качественная помощь»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6"/>
          <p:cNvGrpSpPr>
            <a:grpSpLocks/>
          </p:cNvGrpSpPr>
          <p:nvPr/>
        </p:nvGrpSpPr>
        <p:grpSpPr bwMode="auto">
          <a:xfrm>
            <a:off x="2771800" y="6046672"/>
            <a:ext cx="1979612" cy="628650"/>
            <a:chOff x="7092950" y="4443413"/>
            <a:chExt cx="1979613" cy="628650"/>
          </a:xfrm>
        </p:grpSpPr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7092950" y="4443413"/>
              <a:ext cx="1979613" cy="6286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altLang="ru-RU" sz="2200" b="1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pic>
          <p:nvPicPr>
            <p:cNvPr id="21" name="Picture 207" descr="C:\Users\pk-7590\Downloads\mintrud-1.jpg"/>
            <p:cNvPicPr>
              <a:picLocks noChangeAspect="1" noChangeArrowheads="1"/>
            </p:cNvPicPr>
            <p:nvPr/>
          </p:nvPicPr>
          <p:blipFill>
            <a:blip r:embed="rId2"/>
            <a:srcRect t="2232"/>
            <a:stretch>
              <a:fillRect/>
            </a:stretch>
          </p:blipFill>
          <p:spPr bwMode="auto">
            <a:xfrm>
              <a:off x="8459788" y="4527550"/>
              <a:ext cx="5048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06" descr="C:\Users\pk-7590\Downloads\0hQzO34W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29463" y="4587875"/>
              <a:ext cx="12588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5" descr="S:\OBMEN\ДРПФ\Логотип Фонд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7" y="5943437"/>
            <a:ext cx="751198" cy="7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upload.wikimedia.org/wikipedia/commons/thumb/1/10/Coat_of_arms_of_Kemerovo_Oblast.svg/1200px-Coat_of_arms_of_Kemerovo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79241"/>
            <a:ext cx="640966" cy="6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30534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Новизна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обусловлена его практической значимостью,  так как в Центр поступают подростки в основном из асоциальных семей, в которых отсутствовало достойное нравственно-духовное, культурное, правовое воспитание. Для таких детей характерно снижение психологического фактора, заторможенность реакции, нарушение процесса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Чувство незащищённости порождает постоянно растущее чувство тревоги, неуверенности в себе, безразличное, а иногда даже агрессивное отношение к окружающему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миру.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Педагогическая целесообразность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Данный проект педагогически целесообразен, т.к. в процессе его реализации затрагиваются аспекты воспитания, профилактической работы различного уровня, формирования культуры поведения в общении и конфликте, что позволяет проекту выступать  эффективным средством реабилитации и социализации воспитанников  Центра.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3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5401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48" y="36069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форум «Вместе – ради детей! Доступная и качественная помощь»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6"/>
          <p:cNvGrpSpPr>
            <a:grpSpLocks/>
          </p:cNvGrpSpPr>
          <p:nvPr/>
        </p:nvGrpSpPr>
        <p:grpSpPr bwMode="auto">
          <a:xfrm>
            <a:off x="2771800" y="6062546"/>
            <a:ext cx="1979612" cy="628650"/>
            <a:chOff x="7092950" y="4443413"/>
            <a:chExt cx="1979613" cy="628650"/>
          </a:xfrm>
        </p:grpSpPr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7092950" y="4443413"/>
              <a:ext cx="1979613" cy="6286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altLang="ru-RU" sz="2200" b="1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pic>
          <p:nvPicPr>
            <p:cNvPr id="21" name="Picture 207" descr="C:\Users\pk-7590\Downloads\mintrud-1.jpg"/>
            <p:cNvPicPr>
              <a:picLocks noChangeAspect="1" noChangeArrowheads="1"/>
            </p:cNvPicPr>
            <p:nvPr/>
          </p:nvPicPr>
          <p:blipFill>
            <a:blip r:embed="rId2"/>
            <a:srcRect t="2232"/>
            <a:stretch>
              <a:fillRect/>
            </a:stretch>
          </p:blipFill>
          <p:spPr bwMode="auto">
            <a:xfrm>
              <a:off x="8459788" y="4527550"/>
              <a:ext cx="5048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06" descr="C:\Users\pk-7590\Downloads\0hQzO34W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29463" y="4587875"/>
              <a:ext cx="12588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5" descr="S:\OBMEN\ДРПФ\Логотип Фонд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2826"/>
            <a:ext cx="751198" cy="7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upload.wikimedia.org/wikipedia/commons/thumb/1/10/Coat_of_arms_of_Kemerovo_Oblast.svg/1200px-Coat_of_arms_of_Kemerovo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95115"/>
            <a:ext cx="640966" cy="6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692697"/>
            <a:ext cx="4038600" cy="230425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конфликтологической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компетентности воспитанников и сотрудников СРЦ, с целью повышения навыка конструктивного выхода из конфликта и развитие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конфликтоустойчивой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личности посредством тренингов, игр,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участия в процедуре медиации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38" y="775383"/>
            <a:ext cx="4190636" cy="514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4312380" cy="277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89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2000" y="188640"/>
            <a:ext cx="8229600" cy="10081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46711" y="1142705"/>
            <a:ext cx="4680520" cy="5184576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Содействие разрешению конфликтных ситуаций при помощи реализации проекта примирительной медиации;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Развитие информационного пространства о примирительных технологиях.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Формирование у участников проекта цивилизованных методов урегулирования конфликтов и ответственного отношения к собственному поведению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:\OBMEN\ДРПФ\Логотип Фонд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2988"/>
            <a:ext cx="751198" cy="7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1/10/Coat_of_arms_of_Kemerovo_Oblast.svg/1200px-Coat_of_arms_of_Kemerovo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22" y="6022988"/>
            <a:ext cx="640966" cy="6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6"/>
          <p:cNvGrpSpPr>
            <a:grpSpLocks/>
          </p:cNvGrpSpPr>
          <p:nvPr/>
        </p:nvGrpSpPr>
        <p:grpSpPr bwMode="auto">
          <a:xfrm>
            <a:off x="2555776" y="6076834"/>
            <a:ext cx="1979612" cy="628650"/>
            <a:chOff x="7092950" y="4443413"/>
            <a:chExt cx="1979613" cy="628650"/>
          </a:xfrm>
        </p:grpSpPr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7092950" y="4443413"/>
              <a:ext cx="1979613" cy="6286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altLang="ru-RU" sz="2200" b="1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pic>
          <p:nvPicPr>
            <p:cNvPr id="12" name="Picture 207" descr="C:\Users\pk-7590\Downloads\mintrud-1.jpg"/>
            <p:cNvPicPr>
              <a:picLocks noChangeAspect="1" noChangeArrowheads="1"/>
            </p:cNvPicPr>
            <p:nvPr/>
          </p:nvPicPr>
          <p:blipFill>
            <a:blip r:embed="rId4"/>
            <a:srcRect t="2232"/>
            <a:stretch>
              <a:fillRect/>
            </a:stretch>
          </p:blipFill>
          <p:spPr bwMode="auto">
            <a:xfrm>
              <a:off x="8459788" y="4527550"/>
              <a:ext cx="5048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06" descr="C:\Users\pk-7590\Downloads\0hQzO34W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29463" y="4587875"/>
              <a:ext cx="12588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r="9100"/>
          <a:stretch/>
        </p:blipFill>
        <p:spPr>
          <a:xfrm>
            <a:off x="368864" y="973991"/>
            <a:ext cx="3696315" cy="261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61826" y="3587222"/>
            <a:ext cx="4265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уровня профессиональных навыков и знаний специалистов восстановительной медиации.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Информирование получателей социальных услуг о деятельности службы медиации, распространение опыта внедрения восстановительной технологии на базе СРЦ.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r="13111"/>
          <a:stretch/>
        </p:blipFill>
        <p:spPr>
          <a:xfrm>
            <a:off x="4535388" y="3752302"/>
            <a:ext cx="4357092" cy="3105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39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Медиативные техники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263" y="1192405"/>
            <a:ext cx="4536504" cy="4896544"/>
          </a:xfrm>
        </p:spPr>
        <p:txBody>
          <a:bodyPr>
            <a:noAutofit/>
          </a:bodyPr>
          <a:lstStyle/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«Активное слушание»</a:t>
            </a: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способ ведения беседы, когда слушающий активно демонстрирует, что он слышит и понимает, в первую очередь, чувства говорящего. </a:t>
            </a:r>
          </a:p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«Петля понимания» </a:t>
            </a: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 уточнение правильности понимания того, что сказал собеседник через использование фраз: «Если я Вас понимаю, то…», «Правильно ли я Вас понимаю, имеется в виду…». Раскрывая детально то, что Вам сказали. Пример: Как мне надоели эти уроки!!! Не хочу больше их делать!!! Правильно ли я тебя понимаю, что ты просто устал и хочешь отдохнуть. </a:t>
            </a:r>
          </a:p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переключения, паузы. </a:t>
            </a: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сильных эмоциях сторон друг к другу можно «случайно» уронить что-нибудь, чтобы переключить их внимание, либо перенести встречу на другое время, место. Если эмоции проявляются в рассказе одной из сторон, используется метод вентиляции эмоций: «Я вижу вас это сильно злит…». </a:t>
            </a:r>
          </a:p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«Парафраз» или отражение </a:t>
            </a: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повторение сказанного собеседником • своими словами Пример: Я ничего не успеваю! Тебе </a:t>
            </a:r>
            <a:r>
              <a:rPr lang="ru-RU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хватает времени. </a:t>
            </a:r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2717155" y="6162557"/>
            <a:ext cx="1979612" cy="628650"/>
            <a:chOff x="7092950" y="4443413"/>
            <a:chExt cx="1979613" cy="628650"/>
          </a:xfrm>
        </p:grpSpPr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7092950" y="4443413"/>
              <a:ext cx="1979613" cy="6286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altLang="ru-RU" sz="2200" b="1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pic>
          <p:nvPicPr>
            <p:cNvPr id="8" name="Picture 207" descr="C:\Users\pk-7590\Downloads\mintrud-1.jpg"/>
            <p:cNvPicPr>
              <a:picLocks noChangeAspect="1" noChangeArrowheads="1"/>
            </p:cNvPicPr>
            <p:nvPr/>
          </p:nvPicPr>
          <p:blipFill>
            <a:blip r:embed="rId2"/>
            <a:srcRect t="2232"/>
            <a:stretch>
              <a:fillRect/>
            </a:stretch>
          </p:blipFill>
          <p:spPr bwMode="auto">
            <a:xfrm>
              <a:off x="8459788" y="4527550"/>
              <a:ext cx="5048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6" descr="C:\Users\pk-7590\Downloads\0hQzO34W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29463" y="4587875"/>
              <a:ext cx="12588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095882"/>
            <a:ext cx="63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88949"/>
            <a:ext cx="74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17646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95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Медиативные техники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08721"/>
            <a:ext cx="4244280" cy="5123042"/>
          </a:xfrm>
        </p:spPr>
        <p:txBody>
          <a:bodyPr>
            <a:noAutofit/>
          </a:bodyPr>
          <a:lstStyle/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«Открытые вопросы» </a:t>
            </a:r>
            <a:r>
              <a:rPr lang="ru-RU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 использование вопросов, предполагающих свободный ответ Пример: Объясни мне, пожалуйста, за что ты получил двойку по физике? Что ты собираешься делать, чтобы исправить своё положение? </a:t>
            </a:r>
          </a:p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­ сообщение» </a:t>
            </a:r>
            <a:r>
              <a:rPr lang="ru-RU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 проговаривание своих  эмоций и чувств, которые Вы испытываете в связи с конкретным поступком человека или событием с использованием местоимений «Я», «Мне», «Меня». • Пример: Меня очень огорчает; я расстроен. </a:t>
            </a:r>
          </a:p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Резюмирование</a:t>
            </a: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 обобщение сказанного , выделение главного в сказанном. Пример: Как мне все надоело! Меня никто не любит, я никому не нужен! Вчера посуду не помыл, в комнате забыл убраться, с мамой поссорился, она у меня телефон забрала и сказала, что не отдаст больше. Меня ни кто не понимает! Я устал! У меня ничего не получается! Ты просто поругался с мамой и из­-за этого у тебя плохое настроение. Попробуй просто помириться.</a:t>
            </a:r>
          </a:p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- </a:t>
            </a:r>
            <a:r>
              <a:rPr lang="ru-RU" sz="13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кокус</a:t>
            </a:r>
            <a:r>
              <a:rPr lang="ru-RU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индивидуальные беседы с каждой из сторон с  целью, подготовить стороны к дальнейшим конструктив­ным переговорам.</a:t>
            </a:r>
          </a:p>
          <a:p>
            <a:pPr marL="0" indent="0">
              <a:buNone/>
            </a:pPr>
            <a:endParaRPr lang="ru-RU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59" y="6096792"/>
            <a:ext cx="20050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21" y="6031762"/>
            <a:ext cx="63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31762"/>
            <a:ext cx="74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Пк\Desktop\форум2022\Фото\DSC_013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r="9112"/>
          <a:stretch/>
        </p:blipFill>
        <p:spPr bwMode="auto">
          <a:xfrm rot="5400000">
            <a:off x="4685839" y="1586969"/>
            <a:ext cx="4055687" cy="3707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7560840" cy="72008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464496" cy="2664296"/>
          </a:xfrm>
        </p:spPr>
        <p:txBody>
          <a:bodyPr>
            <a:normAutofit/>
          </a:bodyPr>
          <a:lstStyle/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Снижение числа повторных конфликтов, правонарушений совершаемых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несовершеннолетними.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уровня мотивации всех участников проекта для обращения в службу медиации.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88364"/>
            <a:ext cx="4104456" cy="307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176464" cy="3076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0260632" y="3140968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17849"/>
            <a:ext cx="20050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946803"/>
            <a:ext cx="63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017849"/>
            <a:ext cx="74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09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48879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ea typeface="Cambria"/>
                <a:cs typeface="Times New Roman" pitchFamily="18" charset="0"/>
              </a:rPr>
              <a:t>Оптимизация психологического микроклимата в детском и педагогическом коллективе.</a:t>
            </a:r>
          </a:p>
          <a:p>
            <a:r>
              <a:rPr lang="ru-RU" sz="1800" dirty="0">
                <a:latin typeface="Times New Roman" pitchFamily="18" charset="0"/>
                <a:ea typeface="Cambria"/>
                <a:cs typeface="Times New Roman" pitchFamily="18" charset="0"/>
              </a:rPr>
              <a:t>Вовлечение бывших участников конфликтов в волонтерскую деятельность службы примирения.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5" y="1600200"/>
            <a:ext cx="3408050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93296"/>
            <a:ext cx="20050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15014"/>
            <a:ext cx="63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35352"/>
            <a:ext cx="74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148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7448</TotalTime>
  <Words>672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Государственное бюджетное учреждение социального обслуживания населения Ростовской области «Социально-реабилитационный центр для несовершеннолетних  г. Волгодонска» </vt:lpstr>
      <vt:lpstr>Презентация PowerPoint</vt:lpstr>
      <vt:lpstr>Презентация PowerPoint</vt:lpstr>
      <vt:lpstr>Задачи проекта:</vt:lpstr>
      <vt:lpstr>Медиативные техники</vt:lpstr>
      <vt:lpstr>Медиативные техники</vt:lpstr>
      <vt:lpstr>Ожидаемые результаты</vt:lpstr>
      <vt:lpstr>Ожидаемые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Артамонова Екатерина Вадимовна</dc:creator>
  <cp:lastModifiedBy>Пк</cp:lastModifiedBy>
  <cp:revision>217</cp:revision>
  <cp:lastPrinted>2022-06-30T14:26:58Z</cp:lastPrinted>
  <dcterms:created xsi:type="dcterms:W3CDTF">2021-02-15T07:35:25Z</dcterms:created>
  <dcterms:modified xsi:type="dcterms:W3CDTF">2022-08-26T13:33:00Z</dcterms:modified>
</cp:coreProperties>
</file>